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2" d="100"/>
          <a:sy n="72" d="100"/>
        </p:scale>
        <p:origin x="131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nc4shiva/Data-Science-Capstone-Project/blob/main/Lab%20-%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snc4shiva/Data-Science-Capstone-Project/blob/main/Lab%20-%20EDA%20with%20Visualization.ipynb"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nc4shiva/Data-Science-Capstone-Project/blob/main/Lab%20-%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nc4shiva/Data-Science-Capstone-Project/blob/main/06_SpaceX_Interactive_Visual_Analytics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nc4shiva/Data-Science-Capstone-Project/blob/main/SpaceX_Interactive_Visual_Analytics_Plotly.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nc4shiva/Data-Science-Capstone-Project/blob/main/08_SpaceX_Predictive_Analytic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nc4shiva/Data-"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nc4shiva/Data-Science-Capstone-Project/blob/main/Lab%20-%20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Shiva Shankar D S</a:t>
            </a:r>
          </a:p>
          <a:p>
            <a:r>
              <a:rPr lang="en-US" dirty="0">
                <a:solidFill>
                  <a:schemeClr val="bg2"/>
                </a:solidFill>
                <a:latin typeface="Abadi" panose="020B0604020104020204" pitchFamily="34" charset="0"/>
                <a:ea typeface="SF Pro" pitchFamily="2" charset="0"/>
                <a:cs typeface="SF Pro" pitchFamily="2" charset="0"/>
              </a:rPr>
              <a:t>24/02/2025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86399" y="1825625"/>
            <a:ext cx="5799211" cy="4351338"/>
          </a:xfrm>
          <a:prstGeom prst="rect">
            <a:avLst/>
          </a:prstGeom>
        </p:spPr>
        <p:txBody>
          <a:bodyPr/>
          <a:lstStyle/>
          <a:p>
            <a:r>
              <a:rPr lang="en-GB" sz="2200" dirty="0">
                <a:latin typeface="Abadi" panose="020B0604020104020204" pitchFamily="34" charset="0"/>
              </a:rPr>
              <a:t>We performed exploratory data analysis and determined the training labels. </a:t>
            </a:r>
          </a:p>
          <a:p>
            <a:r>
              <a:rPr lang="en-GB" sz="2200" dirty="0">
                <a:latin typeface="Abadi" panose="020B0604020104020204" pitchFamily="34" charset="0"/>
              </a:rPr>
              <a:t>We calculated the number of launches at each site, and the number and occurrence of each orbit.</a:t>
            </a:r>
          </a:p>
          <a:p>
            <a:r>
              <a:rPr lang="en-GB" sz="2200" dirty="0">
                <a:latin typeface="Abadi" panose="020B0604020104020204" pitchFamily="34" charset="0"/>
              </a:rPr>
              <a:t>We created a landing outcome label from the outcome column and exported the results to CSV.</a:t>
            </a:r>
          </a:p>
          <a:p>
            <a:r>
              <a:rPr lang="en-GB" sz="2200" dirty="0">
                <a:latin typeface="Abadi" panose="020B0604020104020204" pitchFamily="34" charset="0"/>
              </a:rPr>
              <a:t>The link to the notebook is</a:t>
            </a:r>
          </a:p>
          <a:p>
            <a:pPr marL="0" indent="0">
              <a:buNone/>
            </a:pPr>
            <a:r>
              <a:rPr lang="en-US" sz="2200" dirty="0">
                <a:latin typeface="Abadi" panose="020B0604020104020204" pitchFamily="34" charset="0"/>
                <a:hlinkClick r:id="rId3"/>
              </a:rPr>
              <a:t>https://github.com/snc4shiva/Data-Science-Capstone-Project/blob/main/Lab%20-%20Data%20Wrangling.ipynb</a:t>
            </a:r>
            <a:endParaRPr lang="en-US" sz="2200" dirty="0">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41A90556-84E6-0C58-C419-E19D394F9933}"/>
              </a:ext>
            </a:extLst>
          </p:cNvPr>
          <p:cNvPicPr>
            <a:picLocks noChangeAspect="1"/>
          </p:cNvPicPr>
          <p:nvPr/>
        </p:nvPicPr>
        <p:blipFill>
          <a:blip r:embed="rId4"/>
          <a:stretch>
            <a:fillRect/>
          </a:stretch>
        </p:blipFill>
        <p:spPr>
          <a:xfrm>
            <a:off x="906390" y="1825626"/>
            <a:ext cx="4277924" cy="2778272"/>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9057"/>
            <a:ext cx="5907236" cy="4351338"/>
          </a:xfrm>
          <a:prstGeom prst="rect">
            <a:avLst/>
          </a:prstGeom>
        </p:spPr>
        <p:txBody>
          <a:bodyPr lIns="91440" tIns="45720" rIns="91440" bIns="45720" anchor="t"/>
          <a:lstStyle/>
          <a:p>
            <a:pPr>
              <a:lnSpc>
                <a:spcPct val="100000"/>
              </a:lnSpc>
              <a:spcBef>
                <a:spcPts val="1400"/>
              </a:spcBef>
            </a:pPr>
            <a:r>
              <a:rPr lang="en-GB" sz="2200" dirty="0">
                <a:latin typeface="Abadi" panose="020B0604020104020204" pitchFamily="34" charset="0"/>
              </a:rPr>
              <a:t>We explored the data by visualizing the relationship between flight number and launch Site, payload and launch site, the success rate of each orbit type, flight number, and orbit type, and the launch success yearly trend. </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A2958AE7-7A51-9169-7707-D1FBB0BFC65A}"/>
              </a:ext>
            </a:extLst>
          </p:cNvPr>
          <p:cNvPicPr>
            <a:picLocks noChangeAspect="1"/>
          </p:cNvPicPr>
          <p:nvPr/>
        </p:nvPicPr>
        <p:blipFill>
          <a:blip r:embed="rId3"/>
          <a:stretch>
            <a:fillRect/>
          </a:stretch>
        </p:blipFill>
        <p:spPr>
          <a:xfrm>
            <a:off x="1074120" y="3520914"/>
            <a:ext cx="4896533" cy="2705478"/>
          </a:xfrm>
          <a:prstGeom prst="rect">
            <a:avLst/>
          </a:prstGeom>
        </p:spPr>
      </p:pic>
      <p:pic>
        <p:nvPicPr>
          <p:cNvPr id="8" name="Picture 7">
            <a:extLst>
              <a:ext uri="{FF2B5EF4-FFF2-40B4-BE49-F238E27FC236}">
                <a16:creationId xmlns:a16="http://schemas.microsoft.com/office/drawing/2014/main" id="{BCC8BAC6-EC7E-5726-BA5D-789B3D44E153}"/>
              </a:ext>
            </a:extLst>
          </p:cNvPr>
          <p:cNvPicPr>
            <a:picLocks noChangeAspect="1"/>
          </p:cNvPicPr>
          <p:nvPr/>
        </p:nvPicPr>
        <p:blipFill>
          <a:blip r:embed="rId4"/>
          <a:stretch>
            <a:fillRect/>
          </a:stretch>
        </p:blipFill>
        <p:spPr>
          <a:xfrm>
            <a:off x="6602819" y="1314466"/>
            <a:ext cx="4682792" cy="2953162"/>
          </a:xfrm>
          <a:prstGeom prst="rect">
            <a:avLst/>
          </a:prstGeom>
        </p:spPr>
      </p:pic>
      <p:sp>
        <p:nvSpPr>
          <p:cNvPr id="9" name="TextBox 8">
            <a:extLst>
              <a:ext uri="{FF2B5EF4-FFF2-40B4-BE49-F238E27FC236}">
                <a16:creationId xmlns:a16="http://schemas.microsoft.com/office/drawing/2014/main" id="{593ED245-0290-DBB6-49F4-06EE869CF09A}"/>
              </a:ext>
            </a:extLst>
          </p:cNvPr>
          <p:cNvSpPr txBox="1"/>
          <p:nvPr/>
        </p:nvSpPr>
        <p:spPr>
          <a:xfrm>
            <a:off x="6096000" y="4405382"/>
            <a:ext cx="5325989" cy="1785104"/>
          </a:xfrm>
          <a:prstGeom prst="rect">
            <a:avLst/>
          </a:prstGeom>
          <a:noFill/>
        </p:spPr>
        <p:txBody>
          <a:bodyPr wrap="square" rtlCol="0">
            <a:spAutoFit/>
          </a:bodyPr>
          <a:lstStyle/>
          <a:p>
            <a:pPr marL="285750" indent="-285750">
              <a:buFont typeface="Arial" panose="020B0604020202020204" pitchFamily="34" charset="0"/>
              <a:buChar char="•"/>
            </a:pPr>
            <a:r>
              <a:rPr lang="en-IN" sz="2200" dirty="0">
                <a:latin typeface="Abadi" panose="020B0604020104020204" pitchFamily="34" charset="0"/>
              </a:rPr>
              <a:t>The Link to the notebook is</a:t>
            </a:r>
          </a:p>
          <a:p>
            <a:r>
              <a:rPr lang="en-IN" sz="2200" dirty="0">
                <a:latin typeface="Abadi" panose="020B0604020104020204" pitchFamily="34" charset="0"/>
                <a:hlinkClick r:id="rId5"/>
              </a:rPr>
              <a:t>https://github.com/snc4shiva/Data-Science-Capstone-Project/blob/main/Lab%20-%20EDA%20with%20Visualization.ipynb</a:t>
            </a:r>
            <a:endParaRPr lang="en-IN" sz="2200" dirty="0">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11421990" cy="5046244"/>
          </a:xfrm>
          <a:prstGeom prst="rect">
            <a:avLst/>
          </a:prstGeom>
        </p:spPr>
        <p:txBody>
          <a:bodyPr lIns="91440" tIns="45720" rIns="91440" bIns="45720" anchor="t"/>
          <a:lstStyle/>
          <a:p>
            <a:pPr>
              <a:lnSpc>
                <a:spcPct val="100000"/>
              </a:lnSpc>
              <a:spcBef>
                <a:spcPts val="1400"/>
              </a:spcBef>
            </a:pPr>
            <a:r>
              <a:rPr lang="en-GB" sz="2200" dirty="0">
                <a:latin typeface="Abadi" panose="020B0604020104020204" pitchFamily="34" charset="0"/>
              </a:rPr>
              <a:t>We loaded the SpaceX dataset into a PostgreSQL database without leaving the jupyter notebook. </a:t>
            </a:r>
          </a:p>
          <a:p>
            <a:pPr>
              <a:lnSpc>
                <a:spcPct val="100000"/>
              </a:lnSpc>
              <a:spcBef>
                <a:spcPts val="1400"/>
              </a:spcBef>
            </a:pPr>
            <a:r>
              <a:rPr lang="en-GB" sz="2200" dirty="0">
                <a:latin typeface="Abadi" panose="020B0604020104020204" pitchFamily="34" charset="0"/>
              </a:rPr>
              <a:t>We applied EDA with SQL to get insight from the data. We wrote queries to find out for instance:</a:t>
            </a:r>
            <a:endParaRPr lang="en-US" sz="2200" dirty="0">
              <a:latin typeface="Abadi" panose="020B0604020104020204" pitchFamily="34" charset="0"/>
            </a:endParaRPr>
          </a:p>
          <a:p>
            <a:pPr marL="0" indent="0">
              <a:buNone/>
            </a:pPr>
            <a:r>
              <a:rPr lang="en-US" sz="2200" dirty="0">
                <a:latin typeface="Abadi" panose="020B0604020104020204" pitchFamily="34" charset="0"/>
              </a:rPr>
              <a:t>     - </a:t>
            </a:r>
            <a:r>
              <a:rPr lang="en-US" sz="2000" dirty="0">
                <a:latin typeface="Abadi" panose="020B0604020104020204" pitchFamily="34" charset="0"/>
              </a:rPr>
              <a:t>The names of the unique launch sites in the space mission.</a:t>
            </a:r>
          </a:p>
          <a:p>
            <a:pPr marL="0" indent="0">
              <a:buNone/>
            </a:pPr>
            <a:r>
              <a:rPr lang="en-GB" sz="2000" dirty="0">
                <a:latin typeface="Abadi" panose="020B0604020104020204" pitchFamily="34" charset="0"/>
              </a:rPr>
              <a:t>     - The total payload mass carried by boosters launched by NASA (CRS)</a:t>
            </a:r>
          </a:p>
          <a:p>
            <a:pPr marL="0" indent="0">
              <a:buNone/>
            </a:pPr>
            <a:r>
              <a:rPr lang="en-GB" sz="2000" dirty="0">
                <a:latin typeface="Abadi" panose="020B0604020104020204" pitchFamily="34" charset="0"/>
              </a:rPr>
              <a:t>     - The average payload mass carried by booster version F9 v1.1</a:t>
            </a:r>
          </a:p>
          <a:p>
            <a:pPr marL="0" indent="0">
              <a:buNone/>
            </a:pPr>
            <a:r>
              <a:rPr lang="en-GB" sz="2000" dirty="0">
                <a:latin typeface="Abadi" panose="020B0604020104020204" pitchFamily="34" charset="0"/>
              </a:rPr>
              <a:t>     - The total number of successful and failed mission outcomes</a:t>
            </a:r>
          </a:p>
          <a:p>
            <a:pPr marL="0" indent="0">
              <a:buNone/>
            </a:pPr>
            <a:r>
              <a:rPr lang="en-GB" sz="2000" dirty="0">
                <a:latin typeface="Abadi" panose="020B0604020104020204" pitchFamily="34" charset="0"/>
              </a:rPr>
              <a:t>     - The failed landing outcomes in drone ship, their booster version, and launch site names.</a:t>
            </a:r>
            <a:endParaRPr lang="en-US" sz="2000" dirty="0">
              <a:latin typeface="Abadi" panose="020B0604020104020204" pitchFamily="34" charset="0"/>
            </a:endParaRPr>
          </a:p>
          <a:p>
            <a:r>
              <a:rPr lang="en-US" sz="2200" dirty="0">
                <a:latin typeface="Abadi" panose="020B0604020104020204" pitchFamily="34" charset="0"/>
              </a:rPr>
              <a:t>The link to the notebook is </a:t>
            </a:r>
          </a:p>
          <a:p>
            <a:pPr marL="0" indent="0">
              <a:buNone/>
            </a:pPr>
            <a:r>
              <a:rPr lang="en-US" sz="2200" dirty="0">
                <a:latin typeface="Abadi" panose="020B0604020104020204" pitchFamily="34" charset="0"/>
                <a:hlinkClick r:id="rId3"/>
              </a:rPr>
              <a:t>https://github.com/snc4shiva/Data-Science-Capstone-Project/blob/main/Lab%20-%20EDA%20with%20SQL.ipynb</a:t>
            </a:r>
            <a:endParaRPr lang="en-US" sz="2200" dirty="0">
              <a:latin typeface="Abadi" panose="020B0604020104020204" pitchFamily="34" charset="0"/>
            </a:endParaRPr>
          </a:p>
          <a:p>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80966"/>
            <a:ext cx="10515600" cy="5360076"/>
          </a:xfrm>
          <a:prstGeom prst="rect">
            <a:avLst/>
          </a:prstGeom>
        </p:spPr>
        <p:txBody>
          <a:bodyPr>
            <a:normAutofit lnSpcReduction="10000"/>
          </a:bodyPr>
          <a:lstStyle/>
          <a:p>
            <a:pPr>
              <a:lnSpc>
                <a:spcPct val="100000"/>
              </a:lnSpc>
              <a:spcBef>
                <a:spcPts val="1400"/>
              </a:spcBef>
            </a:pPr>
            <a:r>
              <a:rPr lang="en-GB" sz="2200" dirty="0">
                <a:latin typeface="Abadi" panose="020B0604020104020204" pitchFamily="34" charset="0"/>
              </a:rPr>
              <a:t>We marked all launch sites and added map objects such as markers, circles, and lines to mark the success or failure of launches for each site on the folium map. </a:t>
            </a:r>
          </a:p>
          <a:p>
            <a:pPr>
              <a:lnSpc>
                <a:spcPct val="100000"/>
              </a:lnSpc>
              <a:spcBef>
                <a:spcPts val="1400"/>
              </a:spcBef>
            </a:pPr>
            <a:r>
              <a:rPr lang="en-GB" sz="2200" dirty="0">
                <a:latin typeface="Abadi" panose="020B0604020104020204" pitchFamily="34" charset="0"/>
              </a:rPr>
              <a:t>We assigned the feature launch outcomes (failure or success) to class 0 and 1. i.e., 0 for failure, and 1 for success.</a:t>
            </a:r>
          </a:p>
          <a:p>
            <a:pPr>
              <a:lnSpc>
                <a:spcPct val="100000"/>
              </a:lnSpc>
              <a:spcBef>
                <a:spcPts val="1400"/>
              </a:spcBef>
            </a:pPr>
            <a:r>
              <a:rPr lang="en-GB" sz="2200" dirty="0">
                <a:latin typeface="Abadi" panose="020B0604020104020204" pitchFamily="34" charset="0"/>
              </a:rPr>
              <a:t>Using the color-labeled marker clusters, we identified which launch sites have relatively high success rates. </a:t>
            </a:r>
          </a:p>
          <a:p>
            <a:pPr>
              <a:lnSpc>
                <a:spcPct val="100000"/>
              </a:lnSpc>
              <a:spcBef>
                <a:spcPts val="1400"/>
              </a:spcBef>
            </a:pPr>
            <a:r>
              <a:rPr lang="en-GB" sz="2200" dirty="0">
                <a:latin typeface="Abadi" panose="020B0604020104020204" pitchFamily="34" charset="0"/>
              </a:rPr>
              <a:t>We calculated the distances between a launch site to its proximities. We answered some questions for instance:</a:t>
            </a:r>
          </a:p>
          <a:p>
            <a:pPr marL="0" indent="0">
              <a:lnSpc>
                <a:spcPct val="100000"/>
              </a:lnSpc>
              <a:spcBef>
                <a:spcPts val="1400"/>
              </a:spcBef>
              <a:buNone/>
            </a:pPr>
            <a:r>
              <a:rPr lang="en-GB" sz="2200" dirty="0">
                <a:latin typeface="Abadi" panose="020B0604020104020204" pitchFamily="34" charset="0"/>
              </a:rPr>
              <a:t>    - </a:t>
            </a:r>
            <a:r>
              <a:rPr lang="en-GB" sz="2000" dirty="0">
                <a:latin typeface="Abadi" panose="020B0604020104020204" pitchFamily="34" charset="0"/>
              </a:rPr>
              <a:t>Are launch sites near railways, highways, and coastlines. </a:t>
            </a:r>
          </a:p>
          <a:p>
            <a:pPr marL="0" indent="0">
              <a:lnSpc>
                <a:spcPct val="100000"/>
              </a:lnSpc>
              <a:spcBef>
                <a:spcPts val="1400"/>
              </a:spcBef>
              <a:buNone/>
            </a:pPr>
            <a:r>
              <a:rPr lang="en-GB" sz="2000" dirty="0">
                <a:latin typeface="Abadi" panose="020B0604020104020204" pitchFamily="34" charset="0"/>
              </a:rPr>
              <a:t>    - Do launch sites keep a certain distance away from cities? </a:t>
            </a:r>
          </a:p>
          <a:p>
            <a:pPr>
              <a:lnSpc>
                <a:spcPct val="100000"/>
              </a:lnSpc>
              <a:spcBef>
                <a:spcPts val="1400"/>
              </a:spcBef>
            </a:pPr>
            <a:r>
              <a:rPr lang="en-US" sz="2000" dirty="0">
                <a:latin typeface="Abadi" panose="020B0604020104020204" pitchFamily="34" charset="0"/>
              </a:rPr>
              <a:t>The link to the notebook is</a:t>
            </a:r>
          </a:p>
          <a:p>
            <a:pPr marL="0" indent="0">
              <a:lnSpc>
                <a:spcPct val="100000"/>
              </a:lnSpc>
              <a:spcBef>
                <a:spcPts val="1400"/>
              </a:spcBef>
              <a:buNone/>
            </a:pPr>
            <a:r>
              <a:rPr lang="en-US" sz="2000" dirty="0">
                <a:latin typeface="Abadi" panose="020B0604020104020204" pitchFamily="34" charset="0"/>
                <a:hlinkClick r:id="rId3"/>
              </a:rPr>
              <a:t>https://github.com/snc4shiva/Data-Science-Capstone-Project/blob/main/06_SpaceX_Interactive_Visual_Analytics_Folium.ipynb</a:t>
            </a:r>
            <a:endParaRPr lang="en-US" sz="20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GB" sz="2200" dirty="0">
                <a:latin typeface="Abadi" panose="020B0604020104020204" pitchFamily="34" charset="0"/>
              </a:rPr>
              <a:t>We built an interactive dashboard with Plotly dash.</a:t>
            </a:r>
          </a:p>
          <a:p>
            <a:pPr>
              <a:lnSpc>
                <a:spcPct val="100000"/>
              </a:lnSpc>
              <a:spcBef>
                <a:spcPts val="1400"/>
              </a:spcBef>
            </a:pPr>
            <a:r>
              <a:rPr lang="en-GB" sz="2200" dirty="0">
                <a:latin typeface="Abadi" panose="020B0604020104020204" pitchFamily="34" charset="0"/>
              </a:rPr>
              <a:t>We plotted pie charts showing the total launches by certain sites.</a:t>
            </a:r>
          </a:p>
          <a:p>
            <a:pPr>
              <a:lnSpc>
                <a:spcPct val="100000"/>
              </a:lnSpc>
              <a:spcBef>
                <a:spcPts val="1400"/>
              </a:spcBef>
            </a:pPr>
            <a:r>
              <a:rPr lang="en-GB" sz="2200" dirty="0">
                <a:latin typeface="Abadi" panose="020B0604020104020204" pitchFamily="34" charset="0"/>
              </a:rPr>
              <a:t>We plotted a scatter graph showing the relationship between Outcome and Payload Mass (Kg) for the different booster versions.  </a:t>
            </a:r>
          </a:p>
          <a:p>
            <a:pPr>
              <a:lnSpc>
                <a:spcPct val="100000"/>
              </a:lnSpc>
              <a:spcBef>
                <a:spcPts val="1400"/>
              </a:spcBef>
            </a:pPr>
            <a:r>
              <a:rPr lang="en-GB" sz="2200" dirty="0">
                <a:latin typeface="Abadi" panose="020B0604020104020204" pitchFamily="34" charset="0"/>
              </a:rPr>
              <a:t>The link to the notebook is</a:t>
            </a:r>
          </a:p>
          <a:p>
            <a:pPr marL="0" indent="0">
              <a:lnSpc>
                <a:spcPct val="100000"/>
              </a:lnSpc>
              <a:spcBef>
                <a:spcPts val="1400"/>
              </a:spcBef>
              <a:buNone/>
            </a:pPr>
            <a:r>
              <a:rPr lang="en-US" sz="2200" dirty="0">
                <a:latin typeface="Abadi" panose="020B0604020104020204" pitchFamily="34" charset="0"/>
                <a:hlinkClick r:id="rId3"/>
              </a:rPr>
              <a:t>https://github.com/snc4shiva/Data-Science-Capstone-Project/blob/main/SpaceX_Interactive_Visual_Analytics_Plotly.py</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200" dirty="0">
                <a:latin typeface="Abadi" panose="020B0604020104020204" pitchFamily="34" charset="0"/>
              </a:rPr>
              <a:t>We loaded the data using NumPy and pandas, transformed the data, and split our data into training and testing. </a:t>
            </a:r>
          </a:p>
          <a:p>
            <a:pPr>
              <a:lnSpc>
                <a:spcPct val="100000"/>
              </a:lnSpc>
              <a:spcBef>
                <a:spcPts val="1400"/>
              </a:spcBef>
            </a:pPr>
            <a:r>
              <a:rPr lang="en-GB" sz="2200" dirty="0">
                <a:latin typeface="Abadi" panose="020B0604020104020204" pitchFamily="34" charset="0"/>
              </a:rPr>
              <a:t>We built different machine-learning models and tuned different hyperparameters using GridSearchCV. </a:t>
            </a:r>
          </a:p>
          <a:p>
            <a:pPr>
              <a:lnSpc>
                <a:spcPct val="100000"/>
              </a:lnSpc>
              <a:spcBef>
                <a:spcPts val="1400"/>
              </a:spcBef>
            </a:pPr>
            <a:r>
              <a:rPr lang="en-GB" sz="2200" dirty="0">
                <a:latin typeface="Abadi" panose="020B0604020104020204" pitchFamily="34" charset="0"/>
              </a:rPr>
              <a:t>We used accuracy as the metric for our model and improved the model using feature engineering and algorithm tuning. </a:t>
            </a:r>
          </a:p>
          <a:p>
            <a:pPr>
              <a:lnSpc>
                <a:spcPct val="100000"/>
              </a:lnSpc>
              <a:spcBef>
                <a:spcPts val="1400"/>
              </a:spcBef>
            </a:pPr>
            <a:r>
              <a:rPr lang="en-GB" sz="2200" dirty="0">
                <a:latin typeface="Abadi" panose="020B0604020104020204" pitchFamily="34" charset="0"/>
              </a:rPr>
              <a:t>We found the best-performing classification model. </a:t>
            </a:r>
          </a:p>
          <a:p>
            <a:pPr>
              <a:lnSpc>
                <a:spcPct val="100000"/>
              </a:lnSpc>
              <a:spcBef>
                <a:spcPts val="1400"/>
              </a:spcBef>
            </a:pPr>
            <a:r>
              <a:rPr lang="en-GB" sz="2200" dirty="0">
                <a:latin typeface="Abadi" panose="020B0604020104020204" pitchFamily="34" charset="0"/>
              </a:rPr>
              <a:t>The link to the notebook is</a:t>
            </a:r>
          </a:p>
          <a:p>
            <a:pPr marL="0" indent="0">
              <a:lnSpc>
                <a:spcPct val="100000"/>
              </a:lnSpc>
              <a:spcBef>
                <a:spcPts val="1400"/>
              </a:spcBef>
              <a:buNone/>
            </a:pPr>
            <a:r>
              <a:rPr lang="en-GB" sz="2200" dirty="0">
                <a:latin typeface="Abadi" panose="020B0604020104020204" pitchFamily="34" charset="0"/>
                <a:hlinkClick r:id="rId3"/>
              </a:rPr>
              <a:t>https://github.com/snc4shiva/Data-Science-Capstone-Project/blob/main/08_SpaceX_Predictive_Analytics.ipynb</a:t>
            </a:r>
            <a:endParaRPr lang="en-GB" sz="2200" dirty="0">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5681" y="1481770"/>
            <a:ext cx="10420638" cy="549049"/>
          </a:xfrm>
          <a:prstGeom prst="rect">
            <a:avLst/>
          </a:prstGeom>
        </p:spPr>
        <p:txBody>
          <a:bodyPr>
            <a:noAutofit/>
          </a:bodyPr>
          <a:lstStyle/>
          <a:p>
            <a:pPr>
              <a:lnSpc>
                <a:spcPct val="100000"/>
              </a:lnSpc>
              <a:spcBef>
                <a:spcPts val="1400"/>
              </a:spcBef>
            </a:pPr>
            <a:r>
              <a:rPr lang="en-GB" sz="2200" dirty="0">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84D95AA-45C4-8862-385E-A2B7CB6F575D}"/>
              </a:ext>
            </a:extLst>
          </p:cNvPr>
          <p:cNvPicPr>
            <a:picLocks noChangeAspect="1"/>
          </p:cNvPicPr>
          <p:nvPr/>
        </p:nvPicPr>
        <p:blipFill>
          <a:blip r:embed="rId3"/>
          <a:stretch>
            <a:fillRect/>
          </a:stretch>
        </p:blipFill>
        <p:spPr>
          <a:xfrm>
            <a:off x="613597" y="2385853"/>
            <a:ext cx="10964805" cy="34195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55070" y="1421171"/>
            <a:ext cx="10085831" cy="747871"/>
          </a:xfrm>
          <a:prstGeom prst="rect">
            <a:avLst/>
          </a:prstGeom>
        </p:spPr>
        <p:txBody>
          <a:bodyPr>
            <a:normAutofit lnSpcReduction="10000"/>
          </a:bodyPr>
          <a:lstStyle/>
          <a:p>
            <a:pPr>
              <a:lnSpc>
                <a:spcPct val="100000"/>
              </a:lnSpc>
              <a:spcBef>
                <a:spcPts val="1400"/>
              </a:spcBef>
            </a:pPr>
            <a:r>
              <a:rPr lang="en-IN" sz="2200" dirty="0">
                <a:solidFill>
                  <a:schemeClr val="accent3">
                    <a:lumMod val="25000"/>
                  </a:schemeClr>
                </a:solidFill>
                <a:latin typeface="Abadi" panose="020B0604020104020204" pitchFamily="34" charset="0"/>
              </a:rPr>
              <a:t>The greater the payload mass for launch site CCAFS SLC 40 the higher the success rate for the rocket.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F751654-85D9-5CB2-17FD-D7E9AF24EDD9}"/>
              </a:ext>
            </a:extLst>
          </p:cNvPr>
          <p:cNvPicPr>
            <a:picLocks noChangeAspect="1"/>
          </p:cNvPicPr>
          <p:nvPr/>
        </p:nvPicPr>
        <p:blipFill>
          <a:blip r:embed="rId3"/>
          <a:stretch>
            <a:fillRect/>
          </a:stretch>
        </p:blipFill>
        <p:spPr>
          <a:xfrm>
            <a:off x="1090676" y="2169042"/>
            <a:ext cx="9850225" cy="352474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GB" sz="2200" dirty="0">
                <a:latin typeface="Abadi" panose="020B0604020104020204" pitchFamily="34" charset="0"/>
              </a:rPr>
              <a:t>From the plot, we can see that ES-L1, GEO, HEO, SSO, VLEO had the most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950FDE8A-1F62-2A55-549F-7FCB2C6610D2}"/>
              </a:ext>
            </a:extLst>
          </p:cNvPr>
          <p:cNvPicPr>
            <a:picLocks noChangeAspect="1"/>
          </p:cNvPicPr>
          <p:nvPr/>
        </p:nvPicPr>
        <p:blipFill>
          <a:blip r:embed="rId3"/>
          <a:stretch>
            <a:fillRect/>
          </a:stretch>
        </p:blipFill>
        <p:spPr>
          <a:xfrm>
            <a:off x="4507920" y="1865420"/>
            <a:ext cx="6777692" cy="374384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79147"/>
            <a:ext cx="10287850" cy="3811588"/>
          </a:xfrm>
          <a:prstGeom prst="rect">
            <a:avLst/>
          </a:prstGeom>
        </p:spPr>
        <p:txBody>
          <a:bodyPr>
            <a:normAutofit/>
          </a:bodyPr>
          <a:lstStyle/>
          <a:p>
            <a:pPr>
              <a:lnSpc>
                <a:spcPct val="100000"/>
              </a:lnSpc>
              <a:spcBef>
                <a:spcPts val="1400"/>
              </a:spcBef>
            </a:pPr>
            <a:r>
              <a:rPr lang="en-GB" sz="2200" dirty="0">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2740485-0D36-5C5C-CFCE-23D053F0CAB2}"/>
              </a:ext>
            </a:extLst>
          </p:cNvPr>
          <p:cNvPicPr>
            <a:picLocks noChangeAspect="1"/>
          </p:cNvPicPr>
          <p:nvPr/>
        </p:nvPicPr>
        <p:blipFill>
          <a:blip r:embed="rId3"/>
          <a:stretch>
            <a:fillRect/>
          </a:stretch>
        </p:blipFill>
        <p:spPr>
          <a:xfrm>
            <a:off x="775545" y="2998381"/>
            <a:ext cx="10640910" cy="295985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9990138" cy="3811588"/>
          </a:xfrm>
          <a:prstGeom prst="rect">
            <a:avLst/>
          </a:prstGeom>
        </p:spPr>
        <p:txBody>
          <a:bodyPr>
            <a:normAutofit/>
          </a:bodyPr>
          <a:lstStyle/>
          <a:p>
            <a:pPr>
              <a:lnSpc>
                <a:spcPct val="100000"/>
              </a:lnSpc>
              <a:spcBef>
                <a:spcPts val="1400"/>
              </a:spcBef>
            </a:pPr>
            <a:r>
              <a:rPr lang="en-GB" sz="2200" dirty="0">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AEFF1A8-5B28-3941-561A-D7812D6EAFE0}"/>
              </a:ext>
            </a:extLst>
          </p:cNvPr>
          <p:cNvPicPr>
            <a:picLocks noChangeAspect="1"/>
          </p:cNvPicPr>
          <p:nvPr/>
        </p:nvPicPr>
        <p:blipFill>
          <a:blip r:embed="rId3"/>
          <a:stretch>
            <a:fillRect/>
          </a:stretch>
        </p:blipFill>
        <p:spPr>
          <a:xfrm>
            <a:off x="813650" y="3232298"/>
            <a:ext cx="10564699" cy="266878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4206026" cy="3811588"/>
          </a:xfrm>
          <a:prstGeom prst="rect">
            <a:avLst/>
          </a:prstGeom>
        </p:spPr>
        <p:txBody>
          <a:bodyPr>
            <a:normAutofit/>
          </a:bodyPr>
          <a:lstStyle/>
          <a:p>
            <a:pPr>
              <a:lnSpc>
                <a:spcPct val="100000"/>
              </a:lnSpc>
              <a:spcBef>
                <a:spcPts val="1400"/>
              </a:spcBef>
            </a:pPr>
            <a:r>
              <a:rPr lang="en-GB" sz="2200" dirty="0">
                <a:latin typeface="Abadi" panose="020B0604020104020204" pitchFamily="34" charset="0"/>
              </a:rPr>
              <a:t>From the plot, we can observe that success rate since 2013 kept on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CAFAEF76-49B0-FD76-0A04-2ED6A6FF5EFC}"/>
              </a:ext>
            </a:extLst>
          </p:cNvPr>
          <p:cNvPicPr>
            <a:picLocks noChangeAspect="1"/>
          </p:cNvPicPr>
          <p:nvPr/>
        </p:nvPicPr>
        <p:blipFill>
          <a:blip r:embed="rId3"/>
          <a:stretch>
            <a:fillRect/>
          </a:stretch>
        </p:blipFill>
        <p:spPr>
          <a:xfrm>
            <a:off x="4976036" y="1718339"/>
            <a:ext cx="6177517" cy="416300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312353" cy="4351338"/>
          </a:xfrm>
          <a:prstGeom prst="rect">
            <a:avLst/>
          </a:prstGeom>
        </p:spPr>
        <p:txBody>
          <a:bodyPr>
            <a:normAutofit/>
          </a:bodyPr>
          <a:lstStyle/>
          <a:p>
            <a:pPr>
              <a:lnSpc>
                <a:spcPct val="100000"/>
              </a:lnSpc>
              <a:spcBef>
                <a:spcPts val="1400"/>
              </a:spcBef>
            </a:pPr>
            <a:r>
              <a:rPr lang="en-GB" sz="2200" dirty="0">
                <a:latin typeface="Abadi" panose="020B0604020104020204" pitchFamily="34" charset="0"/>
              </a:rPr>
              <a:t>We used the key word DISTINCT to show only unique launch sites from the SpaceX data.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91E0E31-24B6-544B-FBA0-3DC7EFB6D11D}"/>
              </a:ext>
            </a:extLst>
          </p:cNvPr>
          <p:cNvPicPr>
            <a:picLocks noChangeAspect="1"/>
          </p:cNvPicPr>
          <p:nvPr/>
        </p:nvPicPr>
        <p:blipFill>
          <a:blip r:embed="rId3"/>
          <a:stretch>
            <a:fillRect/>
          </a:stretch>
        </p:blipFill>
        <p:spPr>
          <a:xfrm>
            <a:off x="5249969" y="1665078"/>
            <a:ext cx="6035642" cy="399153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normAutofit/>
          </a:bodyPr>
          <a:lstStyle/>
          <a:p>
            <a:pPr>
              <a:lnSpc>
                <a:spcPct val="100000"/>
              </a:lnSpc>
              <a:spcBef>
                <a:spcPts val="1400"/>
              </a:spcBef>
            </a:pPr>
            <a:r>
              <a:rPr lang="en-GB" sz="2200" dirty="0">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2EB7AC89-7254-C85F-2ACD-EE5E313A47F0}"/>
              </a:ext>
            </a:extLst>
          </p:cNvPr>
          <p:cNvPicPr>
            <a:picLocks noChangeAspect="1"/>
          </p:cNvPicPr>
          <p:nvPr/>
        </p:nvPicPr>
        <p:blipFill>
          <a:blip r:embed="rId3"/>
          <a:stretch>
            <a:fillRect/>
          </a:stretch>
        </p:blipFill>
        <p:spPr>
          <a:xfrm>
            <a:off x="502540" y="2446237"/>
            <a:ext cx="11050542" cy="321037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200" dirty="0">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EFC896E-7386-91A8-0F86-FF5660AE4C3E}"/>
              </a:ext>
            </a:extLst>
          </p:cNvPr>
          <p:cNvPicPr>
            <a:picLocks noChangeAspect="1"/>
          </p:cNvPicPr>
          <p:nvPr/>
        </p:nvPicPr>
        <p:blipFill>
          <a:blip r:embed="rId3"/>
          <a:stretch>
            <a:fillRect/>
          </a:stretch>
        </p:blipFill>
        <p:spPr>
          <a:xfrm>
            <a:off x="1488547" y="2774106"/>
            <a:ext cx="8087854" cy="309605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237925" cy="4351338"/>
          </a:xfrm>
          <a:prstGeom prst="rect">
            <a:avLst/>
          </a:prstGeom>
        </p:spPr>
        <p:txBody>
          <a:bodyPr>
            <a:normAutofit/>
          </a:bodyPr>
          <a:lstStyle/>
          <a:p>
            <a:pPr>
              <a:lnSpc>
                <a:spcPct val="100000"/>
              </a:lnSpc>
              <a:spcBef>
                <a:spcPts val="1400"/>
              </a:spcBef>
            </a:pPr>
            <a:r>
              <a:rPr lang="en-GB" sz="2200" dirty="0">
                <a:latin typeface="Abadi" panose="020B0604020104020204" pitchFamily="34" charset="0"/>
              </a:rPr>
              <a:t>We calculated the average payload mass carried by booster version F9 v1.1 as 2928.4</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189BF83-EA82-16D8-98EE-1E5153FE6348}"/>
              </a:ext>
            </a:extLst>
          </p:cNvPr>
          <p:cNvPicPr>
            <a:picLocks noChangeAspect="1"/>
          </p:cNvPicPr>
          <p:nvPr/>
        </p:nvPicPr>
        <p:blipFill>
          <a:blip r:embed="rId3"/>
          <a:stretch>
            <a:fillRect/>
          </a:stretch>
        </p:blipFill>
        <p:spPr>
          <a:xfrm>
            <a:off x="4636233" y="1990094"/>
            <a:ext cx="6649378" cy="26864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833888" cy="4351338"/>
          </a:xfrm>
          <a:prstGeom prst="rect">
            <a:avLst/>
          </a:prstGeom>
        </p:spPr>
        <p:txBody>
          <a:bodyPr lIns="91440" tIns="45720" rIns="91440" bIns="45720" anchor="t">
            <a:normAutofit/>
          </a:bodyPr>
          <a:lstStyle/>
          <a:p>
            <a:pPr>
              <a:lnSpc>
                <a:spcPct val="100000"/>
              </a:lnSpc>
              <a:spcBef>
                <a:spcPts val="1400"/>
              </a:spcBef>
            </a:pPr>
            <a:r>
              <a:rPr lang="en-GB" sz="2200" dirty="0">
                <a:latin typeface="Abadi" panose="020B0604020104020204" pitchFamily="34" charset="0"/>
              </a:rPr>
              <a:t>We observed that the dates of the first successful landing outcome on ground pad was 22nd December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E4B3DB5-311E-8E7B-7982-DA4B16A69897}"/>
              </a:ext>
            </a:extLst>
          </p:cNvPr>
          <p:cNvPicPr>
            <a:picLocks noChangeAspect="1"/>
          </p:cNvPicPr>
          <p:nvPr/>
        </p:nvPicPr>
        <p:blipFill>
          <a:blip r:embed="rId3"/>
          <a:stretch>
            <a:fillRect/>
          </a:stretch>
        </p:blipFill>
        <p:spPr>
          <a:xfrm>
            <a:off x="4603899" y="1995533"/>
            <a:ext cx="6878010" cy="25054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94474" y="1825625"/>
            <a:ext cx="4221125" cy="4351338"/>
          </a:xfrm>
          <a:prstGeom prst="rect">
            <a:avLst/>
          </a:prstGeom>
        </p:spPr>
        <p:txBody>
          <a:bodyPr lIns="91440" tIns="45720" rIns="91440" bIns="45720" anchor="t">
            <a:normAutofit/>
          </a:bodyPr>
          <a:lstStyle/>
          <a:p>
            <a:pPr>
              <a:lnSpc>
                <a:spcPct val="100000"/>
              </a:lnSpc>
              <a:spcBef>
                <a:spcPts val="1400"/>
              </a:spcBef>
            </a:pPr>
            <a:r>
              <a:rPr lang="en-GB" sz="2200" dirty="0">
                <a:latin typeface="Abadi" panose="020B0604020104020204" pitchFamily="34" charset="0"/>
              </a:rPr>
              <a:t>We used the WHERE clause to filter for boosters that have successfully landed on a drone ship and applied the AND condition to determine successful landing with payload mass greater than 4000 but less than 6000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DEC639D-82E3-EA65-A7A4-E45E22FF8EA5}"/>
              </a:ext>
            </a:extLst>
          </p:cNvPr>
          <p:cNvPicPr>
            <a:picLocks noChangeAspect="1"/>
          </p:cNvPicPr>
          <p:nvPr/>
        </p:nvPicPr>
        <p:blipFill>
          <a:blip r:embed="rId3"/>
          <a:stretch>
            <a:fillRect/>
          </a:stretch>
        </p:blipFill>
        <p:spPr>
          <a:xfrm>
            <a:off x="770011" y="1510093"/>
            <a:ext cx="5524463" cy="451548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1350336"/>
            <a:ext cx="6877293" cy="4880343"/>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100" dirty="0">
                <a:solidFill>
                  <a:schemeClr val="accent3">
                    <a:lumMod val="25000"/>
                  </a:schemeClr>
                </a:solidFill>
                <a:latin typeface="Abadi" panose="020B0604020104020204" pitchFamily="34" charset="0"/>
              </a:rPr>
              <a:t>- </a:t>
            </a:r>
            <a:r>
              <a:rPr lang="en-GB" sz="2100" dirty="0">
                <a:solidFill>
                  <a:schemeClr val="accent3">
                    <a:lumMod val="25000"/>
                  </a:schemeClr>
                </a:solidFill>
                <a:latin typeface="Abadi" panose="020B0604020104020204" pitchFamily="34" charset="0"/>
              </a:rPr>
              <a:t>Data Collection through API</a:t>
            </a:r>
          </a:p>
          <a:p>
            <a:pPr marL="0" indent="0">
              <a:lnSpc>
                <a:spcPct val="100000"/>
              </a:lnSpc>
              <a:spcBef>
                <a:spcPts val="1400"/>
              </a:spcBef>
              <a:buNone/>
            </a:pPr>
            <a:r>
              <a:rPr lang="en-GB" sz="2100" dirty="0">
                <a:solidFill>
                  <a:schemeClr val="accent3">
                    <a:lumMod val="25000"/>
                  </a:schemeClr>
                </a:solidFill>
                <a:latin typeface="Abadi" panose="020B0604020104020204" pitchFamily="34" charset="0"/>
              </a:rPr>
              <a:t>     - Data Collection with Web Scraping</a:t>
            </a:r>
          </a:p>
          <a:p>
            <a:pPr marL="0" indent="0">
              <a:lnSpc>
                <a:spcPct val="100000"/>
              </a:lnSpc>
              <a:spcBef>
                <a:spcPts val="1400"/>
              </a:spcBef>
              <a:buNone/>
            </a:pPr>
            <a:r>
              <a:rPr lang="en-GB" sz="2100" dirty="0">
                <a:solidFill>
                  <a:schemeClr val="accent3">
                    <a:lumMod val="25000"/>
                  </a:schemeClr>
                </a:solidFill>
                <a:latin typeface="Abadi" panose="020B0604020104020204" pitchFamily="34" charset="0"/>
              </a:rPr>
              <a:t>     - Data Wrangling</a:t>
            </a:r>
          </a:p>
          <a:p>
            <a:pPr marL="0" indent="0">
              <a:lnSpc>
                <a:spcPct val="100000"/>
              </a:lnSpc>
              <a:spcBef>
                <a:spcPts val="1400"/>
              </a:spcBef>
              <a:buNone/>
            </a:pPr>
            <a:r>
              <a:rPr lang="en-GB" sz="2100" dirty="0">
                <a:solidFill>
                  <a:schemeClr val="accent3">
                    <a:lumMod val="25000"/>
                  </a:schemeClr>
                </a:solidFill>
                <a:latin typeface="Abadi" panose="020B0604020104020204" pitchFamily="34" charset="0"/>
              </a:rPr>
              <a:t>     - Exploratory Data Analysis with SQL</a:t>
            </a:r>
          </a:p>
          <a:p>
            <a:pPr marL="0" indent="0">
              <a:lnSpc>
                <a:spcPct val="100000"/>
              </a:lnSpc>
              <a:spcBef>
                <a:spcPts val="1400"/>
              </a:spcBef>
              <a:buNone/>
            </a:pPr>
            <a:r>
              <a:rPr lang="en-GB" sz="2100" dirty="0">
                <a:solidFill>
                  <a:schemeClr val="accent3">
                    <a:lumMod val="25000"/>
                  </a:schemeClr>
                </a:solidFill>
                <a:latin typeface="Abadi" panose="020B0604020104020204" pitchFamily="34" charset="0"/>
              </a:rPr>
              <a:t>     - Exploratory Data Analysis with Data Visualization</a:t>
            </a:r>
          </a:p>
          <a:p>
            <a:pPr marL="0" indent="0">
              <a:lnSpc>
                <a:spcPct val="100000"/>
              </a:lnSpc>
              <a:spcBef>
                <a:spcPts val="1400"/>
              </a:spcBef>
              <a:buNone/>
            </a:pPr>
            <a:r>
              <a:rPr lang="en-GB" sz="2100" dirty="0">
                <a:solidFill>
                  <a:schemeClr val="accent3">
                    <a:lumMod val="25000"/>
                  </a:schemeClr>
                </a:solidFill>
                <a:latin typeface="Abadi" panose="020B0604020104020204" pitchFamily="34" charset="0"/>
              </a:rPr>
              <a:t>     - Interactive Visual Analytics with Folium</a:t>
            </a:r>
          </a:p>
          <a:p>
            <a:pPr marL="0" indent="0">
              <a:lnSpc>
                <a:spcPct val="100000"/>
              </a:lnSpc>
              <a:spcBef>
                <a:spcPts val="1400"/>
              </a:spcBef>
              <a:buNone/>
            </a:pPr>
            <a:r>
              <a:rPr lang="en-GB" sz="2100" dirty="0">
                <a:solidFill>
                  <a:schemeClr val="accent3">
                    <a:lumMod val="25000"/>
                  </a:schemeClr>
                </a:solidFill>
                <a:latin typeface="Abadi" panose="020B0604020104020204" pitchFamily="34" charset="0"/>
              </a:rPr>
              <a:t>     - Machine Learning Prediction</a:t>
            </a:r>
            <a:endParaRPr lang="en-US" sz="21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a:t>
            </a:r>
            <a:r>
              <a:rPr lang="en-GB" sz="2100" dirty="0">
                <a:solidFill>
                  <a:schemeClr val="accent3">
                    <a:lumMod val="25000"/>
                  </a:schemeClr>
                </a:solidFill>
                <a:latin typeface="Abadi" panose="020B0604020104020204" pitchFamily="34" charset="0"/>
              </a:rPr>
              <a:t>Exploratory Data Analysis result</a:t>
            </a:r>
          </a:p>
          <a:p>
            <a:pPr marL="0" indent="0">
              <a:lnSpc>
                <a:spcPct val="100000"/>
              </a:lnSpc>
              <a:spcBef>
                <a:spcPts val="1400"/>
              </a:spcBef>
              <a:buNone/>
            </a:pPr>
            <a:r>
              <a:rPr lang="en-GB" sz="2100" dirty="0">
                <a:solidFill>
                  <a:schemeClr val="accent3">
                    <a:lumMod val="25000"/>
                  </a:schemeClr>
                </a:solidFill>
                <a:latin typeface="Abadi" panose="020B0604020104020204" pitchFamily="34" charset="0"/>
              </a:rPr>
              <a:t>     - Interactive analytics in screenshots</a:t>
            </a:r>
          </a:p>
          <a:p>
            <a:pPr marL="0" indent="0">
              <a:lnSpc>
                <a:spcPct val="100000"/>
              </a:lnSpc>
              <a:spcBef>
                <a:spcPts val="1400"/>
              </a:spcBef>
              <a:buNone/>
            </a:pPr>
            <a:r>
              <a:rPr lang="en-GB" sz="2100" dirty="0">
                <a:solidFill>
                  <a:schemeClr val="accent3">
                    <a:lumMod val="25000"/>
                  </a:schemeClr>
                </a:solidFill>
                <a:latin typeface="Abadi" panose="020B0604020104020204" pitchFamily="34" charset="0"/>
              </a:rPr>
              <a:t>     - Predictive Analytics result</a:t>
            </a:r>
            <a:endParaRPr lang="en-US" sz="21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02279" y="1825625"/>
            <a:ext cx="3306726" cy="4351338"/>
          </a:xfrm>
          <a:prstGeom prst="rect">
            <a:avLst/>
          </a:prstGeom>
        </p:spPr>
        <p:txBody>
          <a:bodyPr>
            <a:normAutofit/>
          </a:bodyPr>
          <a:lstStyle/>
          <a:p>
            <a:pPr>
              <a:lnSpc>
                <a:spcPct val="100000"/>
              </a:lnSpc>
              <a:spcBef>
                <a:spcPts val="1400"/>
              </a:spcBef>
            </a:pPr>
            <a:r>
              <a:rPr lang="en-GB" sz="2200" dirty="0">
                <a:latin typeface="Abadi" panose="020B0604020104020204" pitchFamily="34" charset="0"/>
              </a:rPr>
              <a:t>We used wildcards like ‘%’ to filter for WHERE MissionOutcome was a success or a failure.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30D508B-D398-C39A-A7D5-1E5436DF5C2D}"/>
              </a:ext>
            </a:extLst>
          </p:cNvPr>
          <p:cNvPicPr>
            <a:picLocks noChangeAspect="1"/>
          </p:cNvPicPr>
          <p:nvPr/>
        </p:nvPicPr>
        <p:blipFill>
          <a:blip r:embed="rId3"/>
          <a:stretch>
            <a:fillRect/>
          </a:stretch>
        </p:blipFill>
        <p:spPr>
          <a:xfrm>
            <a:off x="1056552" y="1444941"/>
            <a:ext cx="5591955" cy="498227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461748" cy="4351338"/>
          </a:xfrm>
          <a:prstGeom prst="rect">
            <a:avLst/>
          </a:prstGeom>
        </p:spPr>
        <p:txBody>
          <a:bodyPr>
            <a:normAutofit/>
          </a:bodyPr>
          <a:lstStyle/>
          <a:p>
            <a:pPr>
              <a:lnSpc>
                <a:spcPct val="100000"/>
              </a:lnSpc>
              <a:spcBef>
                <a:spcPts val="1400"/>
              </a:spcBef>
            </a:pPr>
            <a:r>
              <a:rPr lang="en-GB" sz="2200" dirty="0">
                <a:latin typeface="Abadi" panose="020B0604020104020204" pitchFamily="34" charset="0"/>
              </a:rPr>
              <a:t>We determined the booster that has carried the maximum payload using a subquery in the WHERE clause and the MAX() function.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F74CA12-760B-2469-E4B2-482362412059}"/>
              </a:ext>
            </a:extLst>
          </p:cNvPr>
          <p:cNvPicPr>
            <a:picLocks noChangeAspect="1"/>
          </p:cNvPicPr>
          <p:nvPr/>
        </p:nvPicPr>
        <p:blipFill>
          <a:blip r:embed="rId3"/>
          <a:stretch>
            <a:fillRect/>
          </a:stretch>
        </p:blipFill>
        <p:spPr>
          <a:xfrm>
            <a:off x="4999046" y="1377302"/>
            <a:ext cx="5686675" cy="479966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GB" sz="2200" dirty="0">
                <a:latin typeface="Abadi" panose="020B0604020104020204" pitchFamily="34" charset="0"/>
              </a:rPr>
              <a:t>We used a combination of the WHERE clause, LIKE, AND, and BETWEEN conditions to filter for failed landing outcomes in drone ships, their booster versions, and launch site names for the year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27B2F852-F533-2091-8CAA-4A9B23A0CB6C}"/>
              </a:ext>
            </a:extLst>
          </p:cNvPr>
          <p:cNvPicPr>
            <a:picLocks noChangeAspect="1"/>
          </p:cNvPicPr>
          <p:nvPr/>
        </p:nvPicPr>
        <p:blipFill>
          <a:blip r:embed="rId3"/>
          <a:stretch>
            <a:fillRect/>
          </a:stretch>
        </p:blipFill>
        <p:spPr>
          <a:xfrm>
            <a:off x="1819940" y="3060321"/>
            <a:ext cx="7935432" cy="271500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32966" y="1825625"/>
            <a:ext cx="5188689" cy="4351338"/>
          </a:xfrm>
          <a:prstGeom prst="rect">
            <a:avLst/>
          </a:prstGeom>
        </p:spPr>
        <p:txBody>
          <a:bodyPr lIns="91440" tIns="45720" rIns="91440" bIns="45720" anchor="t"/>
          <a:lstStyle/>
          <a:p>
            <a:pPr>
              <a:lnSpc>
                <a:spcPct val="100000"/>
              </a:lnSpc>
              <a:spcBef>
                <a:spcPts val="1400"/>
              </a:spcBef>
            </a:pPr>
            <a:r>
              <a:rPr lang="en-GB" sz="2200" dirty="0">
                <a:latin typeface="Abadi" panose="020B0604020104020204" pitchFamily="34" charset="0"/>
              </a:rPr>
              <a:t>We selected Landing outcomes and the COUNT of landing outcomes from the data and used the WHERE clause to filter for landing outcomes BETWEEN 2010-06-04 to 2010-03-20. </a:t>
            </a:r>
          </a:p>
          <a:p>
            <a:pPr>
              <a:lnSpc>
                <a:spcPct val="100000"/>
              </a:lnSpc>
              <a:spcBef>
                <a:spcPts val="1400"/>
              </a:spcBef>
            </a:pPr>
            <a:r>
              <a:rPr lang="en-GB" sz="2200" dirty="0">
                <a:latin typeface="Abadi" panose="020B0604020104020204" pitchFamily="34" charset="0"/>
              </a:rPr>
              <a:t>We applied the GROUP BY clause to group the landing outcomes and the ORDER BY clause to order the grouped landing outcomes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F6AE47C-57DE-EEA2-CE0C-E02E529FE6BB}"/>
              </a:ext>
            </a:extLst>
          </p:cNvPr>
          <p:cNvPicPr>
            <a:picLocks noChangeAspect="1"/>
          </p:cNvPicPr>
          <p:nvPr/>
        </p:nvPicPr>
        <p:blipFill>
          <a:blip r:embed="rId3"/>
          <a:stretch>
            <a:fillRect/>
          </a:stretch>
        </p:blipFill>
        <p:spPr>
          <a:xfrm>
            <a:off x="770011" y="1470956"/>
            <a:ext cx="5077896" cy="470600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latin typeface="Abadi" panose="020B0604020104020204" pitchFamily="34" charset="0"/>
              </a:rPr>
              <a:t>All launch sites global map markers</a:t>
            </a:r>
            <a:endParaRPr lang="en-US" dirty="0">
              <a:solidFill>
                <a:srgbClr val="0B49CB"/>
              </a:solidFill>
              <a:latin typeface="Abadi" panose="020B0604020104020204" pitchFamily="34" charset="0"/>
            </a:endParaRPr>
          </a:p>
        </p:txBody>
      </p:sp>
      <p:pic>
        <p:nvPicPr>
          <p:cNvPr id="6" name="Picture 5">
            <a:extLst>
              <a:ext uri="{FF2B5EF4-FFF2-40B4-BE49-F238E27FC236}">
                <a16:creationId xmlns:a16="http://schemas.microsoft.com/office/drawing/2014/main" id="{8809E463-1C15-ABD1-20CA-D4180BD56D5C}"/>
              </a:ext>
            </a:extLst>
          </p:cNvPr>
          <p:cNvPicPr>
            <a:picLocks noChangeAspect="1"/>
          </p:cNvPicPr>
          <p:nvPr/>
        </p:nvPicPr>
        <p:blipFill>
          <a:blip r:embed="rId3"/>
          <a:stretch>
            <a:fillRect/>
          </a:stretch>
        </p:blipFill>
        <p:spPr>
          <a:xfrm>
            <a:off x="294465" y="1378654"/>
            <a:ext cx="11603069" cy="524900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latin typeface="Abadi" panose="020B0604020104020204" pitchFamily="34" charset="0"/>
              </a:rPr>
              <a:t>Markers showing launch sites with colour labels</a:t>
            </a:r>
            <a:endParaRPr lang="en-US" dirty="0">
              <a:solidFill>
                <a:srgbClr val="0B49CB"/>
              </a:solidFill>
              <a:latin typeface="Abadi" panose="020B0604020104020204" pitchFamily="34" charset="0"/>
            </a:endParaRPr>
          </a:p>
        </p:txBody>
      </p:sp>
      <p:pic>
        <p:nvPicPr>
          <p:cNvPr id="4" name="Picture 3">
            <a:extLst>
              <a:ext uri="{FF2B5EF4-FFF2-40B4-BE49-F238E27FC236}">
                <a16:creationId xmlns:a16="http://schemas.microsoft.com/office/drawing/2014/main" id="{504151BB-AF66-E783-7BB4-56252034B3AD}"/>
              </a:ext>
            </a:extLst>
          </p:cNvPr>
          <p:cNvPicPr>
            <a:picLocks noChangeAspect="1"/>
          </p:cNvPicPr>
          <p:nvPr/>
        </p:nvPicPr>
        <p:blipFill>
          <a:blip r:embed="rId3"/>
          <a:srcRect b="4713"/>
          <a:stretch/>
        </p:blipFill>
        <p:spPr>
          <a:xfrm>
            <a:off x="770011" y="1573928"/>
            <a:ext cx="10687961" cy="445164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latin typeface="Abadi" panose="020B0604020104020204" pitchFamily="34" charset="0"/>
              </a:rPr>
              <a:t>Launch Site distance to landmarks</a:t>
            </a:r>
            <a:endParaRPr lang="en-US" dirty="0">
              <a:solidFill>
                <a:srgbClr val="0B49CB"/>
              </a:solidFill>
              <a:latin typeface="Abadi" panose="020B0604020104020204" pitchFamily="34" charset="0"/>
            </a:endParaRPr>
          </a:p>
        </p:txBody>
      </p:sp>
      <p:pic>
        <p:nvPicPr>
          <p:cNvPr id="4" name="Picture 3">
            <a:extLst>
              <a:ext uri="{FF2B5EF4-FFF2-40B4-BE49-F238E27FC236}">
                <a16:creationId xmlns:a16="http://schemas.microsoft.com/office/drawing/2014/main" id="{44CED6AD-D298-D386-D7B7-0368C9613CA2}"/>
              </a:ext>
            </a:extLst>
          </p:cNvPr>
          <p:cNvPicPr>
            <a:picLocks noChangeAspect="1"/>
          </p:cNvPicPr>
          <p:nvPr/>
        </p:nvPicPr>
        <p:blipFill>
          <a:blip r:embed="rId3"/>
          <a:stretch>
            <a:fillRect/>
          </a:stretch>
        </p:blipFill>
        <p:spPr>
          <a:xfrm>
            <a:off x="770010" y="1594884"/>
            <a:ext cx="10515601" cy="427428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latin typeface="Abadi" panose="020B0604020104020204" pitchFamily="34" charset="0"/>
              </a:rPr>
              <a:t>Pie chart showing the success percentage achieved by each launch site</a:t>
            </a:r>
            <a:endParaRPr lang="en-US" dirty="0">
              <a:solidFill>
                <a:srgbClr val="0B49CB"/>
              </a:solidFill>
              <a:latin typeface="Abadi" panose="020B0604020104020204" pitchFamily="34" charset="0"/>
            </a:endParaRPr>
          </a:p>
        </p:txBody>
      </p:sp>
      <p:pic>
        <p:nvPicPr>
          <p:cNvPr id="4" name="Picture 3">
            <a:extLst>
              <a:ext uri="{FF2B5EF4-FFF2-40B4-BE49-F238E27FC236}">
                <a16:creationId xmlns:a16="http://schemas.microsoft.com/office/drawing/2014/main" id="{9713A57E-7E77-7DED-1089-74BA8E3FF6F6}"/>
              </a:ext>
            </a:extLst>
          </p:cNvPr>
          <p:cNvPicPr>
            <a:picLocks noChangeAspect="1"/>
          </p:cNvPicPr>
          <p:nvPr/>
        </p:nvPicPr>
        <p:blipFill>
          <a:blip r:embed="rId3"/>
          <a:stretch>
            <a:fillRect/>
          </a:stretch>
        </p:blipFill>
        <p:spPr>
          <a:xfrm>
            <a:off x="770010" y="1584251"/>
            <a:ext cx="10687961" cy="445972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15105"/>
            <a:ext cx="5660840" cy="4698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    </a:t>
            </a: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
        <p:nvSpPr>
          <p:cNvPr id="2" name="TextBox 1">
            <a:extLst>
              <a:ext uri="{FF2B5EF4-FFF2-40B4-BE49-F238E27FC236}">
                <a16:creationId xmlns:a16="http://schemas.microsoft.com/office/drawing/2014/main" id="{43701D16-AAFA-DC8E-E175-3783F45F0492}"/>
              </a:ext>
            </a:extLst>
          </p:cNvPr>
          <p:cNvSpPr txBox="1"/>
          <p:nvPr/>
        </p:nvSpPr>
        <p:spPr>
          <a:xfrm>
            <a:off x="1324423" y="1802310"/>
            <a:ext cx="8654902" cy="2031325"/>
          </a:xfrm>
          <a:prstGeom prst="rect">
            <a:avLst/>
          </a:prstGeom>
          <a:noFill/>
        </p:spPr>
        <p:txBody>
          <a:bodyPr wrap="square" rtlCol="0">
            <a:spAutoFit/>
          </a:bodyPr>
          <a:lstStyle/>
          <a:p>
            <a:pPr algn="just"/>
            <a:r>
              <a:rPr lang="en-GB" dirty="0"/>
              <a:t>Space X advertises Falcon 9 rocket launches on its website with a cost of 62 million dollars;</a:t>
            </a:r>
          </a:p>
          <a:p>
            <a:pPr algn="just"/>
            <a:r>
              <a:rPr lang="en-GB" dirty="0"/>
              <a:t>other providers cost upward of 165 million dollars each, much of the savings is because</a:t>
            </a:r>
          </a:p>
          <a:p>
            <a:pPr algn="just"/>
            <a:r>
              <a:rPr lang="en-GB" dirty="0"/>
              <a:t>Space X can reuse the first stage. Therefore, if we can determine if the first stage will land,</a:t>
            </a:r>
          </a:p>
          <a:p>
            <a:pPr algn="just"/>
            <a:r>
              <a:rPr lang="en-GB" dirty="0"/>
              <a:t>we can determine the cost of a launch. This information can be used if an alternate company wants to bid against Space X for a rocket launch. </a:t>
            </a:r>
          </a:p>
          <a:p>
            <a:pPr algn="just"/>
            <a:r>
              <a:rPr lang="en-GB" dirty="0"/>
              <a:t>The goal of the project is to create a machine-learning pipeline to predict if the first stage will land successfully.</a:t>
            </a:r>
            <a:endParaRPr lang="en-IN" dirty="0"/>
          </a:p>
        </p:txBody>
      </p:sp>
      <p:sp>
        <p:nvSpPr>
          <p:cNvPr id="3" name="TextBox 2">
            <a:extLst>
              <a:ext uri="{FF2B5EF4-FFF2-40B4-BE49-F238E27FC236}">
                <a16:creationId xmlns:a16="http://schemas.microsoft.com/office/drawing/2014/main" id="{B94351EF-20EC-6D0F-B428-D56206FA3A31}"/>
              </a:ext>
            </a:extLst>
          </p:cNvPr>
          <p:cNvSpPr txBox="1"/>
          <p:nvPr/>
        </p:nvSpPr>
        <p:spPr>
          <a:xfrm>
            <a:off x="1324423" y="4476307"/>
            <a:ext cx="8654902" cy="1200329"/>
          </a:xfrm>
          <a:prstGeom prst="rect">
            <a:avLst/>
          </a:prstGeom>
          <a:noFill/>
        </p:spPr>
        <p:txBody>
          <a:bodyPr wrap="square" rtlCol="0">
            <a:spAutoFit/>
          </a:bodyPr>
          <a:lstStyle/>
          <a:p>
            <a:r>
              <a:rPr lang="en-GB" dirty="0"/>
              <a:t>What factors determine if the rocket will land successfully?</a:t>
            </a:r>
          </a:p>
          <a:p>
            <a:r>
              <a:rPr lang="en-GB" dirty="0"/>
              <a:t>- The interaction amongst various features that determine the success rate of a successful</a:t>
            </a:r>
          </a:p>
          <a:p>
            <a:r>
              <a:rPr lang="en-GB" dirty="0"/>
              <a:t>landing.</a:t>
            </a:r>
          </a:p>
          <a:p>
            <a:r>
              <a:rPr lang="en-GB" dirty="0"/>
              <a:t>- What operating conditions need to be in place to ensure a successful landing program?</a:t>
            </a:r>
            <a:endParaRPr lang="en-IN"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latin typeface="Abadi" panose="020B0604020104020204" pitchFamily="34" charset="0"/>
              </a:rPr>
              <a:t>Pie chart showing the Launch site with the highest launch success ratio</a:t>
            </a:r>
            <a:endParaRPr lang="en-US" dirty="0">
              <a:solidFill>
                <a:srgbClr val="0B49CB"/>
              </a:solidFill>
              <a:latin typeface="Abadi" panose="020B0604020104020204" pitchFamily="34" charset="0"/>
            </a:endParaRPr>
          </a:p>
        </p:txBody>
      </p:sp>
      <p:pic>
        <p:nvPicPr>
          <p:cNvPr id="4" name="Picture 3">
            <a:extLst>
              <a:ext uri="{FF2B5EF4-FFF2-40B4-BE49-F238E27FC236}">
                <a16:creationId xmlns:a16="http://schemas.microsoft.com/office/drawing/2014/main" id="{EAE2F348-6801-3664-64B7-8165F3E1B8FA}"/>
              </a:ext>
            </a:extLst>
          </p:cNvPr>
          <p:cNvPicPr>
            <a:picLocks noChangeAspect="1"/>
          </p:cNvPicPr>
          <p:nvPr/>
        </p:nvPicPr>
        <p:blipFill>
          <a:blip r:embed="rId3"/>
          <a:stretch>
            <a:fillRect/>
          </a:stretch>
        </p:blipFill>
        <p:spPr>
          <a:xfrm>
            <a:off x="1844164" y="1615649"/>
            <a:ext cx="8383170" cy="461074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sz="2200" dirty="0">
                <a:latin typeface="Abadi" panose="020B0604020104020204" pitchFamily="34" charset="0"/>
              </a:rPr>
              <a:t>Scatter plot of Payload vs Launch Outcome for all sites, with different payload selected in the range slider</a:t>
            </a:r>
            <a:endParaRPr lang="en-US" sz="2200" dirty="0">
              <a:solidFill>
                <a:srgbClr val="0B49CB"/>
              </a:solidFill>
              <a:latin typeface="Abadi" panose="020B0604020104020204" pitchFamily="34" charset="0"/>
            </a:endParaRPr>
          </a:p>
        </p:txBody>
      </p:sp>
      <p:pic>
        <p:nvPicPr>
          <p:cNvPr id="4" name="Picture 3">
            <a:extLst>
              <a:ext uri="{FF2B5EF4-FFF2-40B4-BE49-F238E27FC236}">
                <a16:creationId xmlns:a16="http://schemas.microsoft.com/office/drawing/2014/main" id="{9B119E54-4579-EF30-8BAC-0BF3771CC268}"/>
              </a:ext>
            </a:extLst>
          </p:cNvPr>
          <p:cNvPicPr>
            <a:picLocks noChangeAspect="1"/>
          </p:cNvPicPr>
          <p:nvPr/>
        </p:nvPicPr>
        <p:blipFill>
          <a:blip r:embed="rId3"/>
          <a:stretch>
            <a:fillRect/>
          </a:stretch>
        </p:blipFill>
        <p:spPr>
          <a:xfrm>
            <a:off x="770011" y="1747603"/>
            <a:ext cx="10687961" cy="3362794"/>
          </a:xfrm>
          <a:prstGeom prst="rect">
            <a:avLst/>
          </a:prstGeom>
        </p:spPr>
      </p:pic>
      <p:sp>
        <p:nvSpPr>
          <p:cNvPr id="6" name="TextBox 5">
            <a:extLst>
              <a:ext uri="{FF2B5EF4-FFF2-40B4-BE49-F238E27FC236}">
                <a16:creationId xmlns:a16="http://schemas.microsoft.com/office/drawing/2014/main" id="{4DD167A3-C55B-6A17-F7BF-48595FA35F36}"/>
              </a:ext>
            </a:extLst>
          </p:cNvPr>
          <p:cNvSpPr txBox="1"/>
          <p:nvPr/>
        </p:nvSpPr>
        <p:spPr>
          <a:xfrm>
            <a:off x="1244009" y="5422605"/>
            <a:ext cx="9707526" cy="369332"/>
          </a:xfrm>
          <a:prstGeom prst="rect">
            <a:avLst/>
          </a:prstGeom>
          <a:noFill/>
        </p:spPr>
        <p:txBody>
          <a:bodyPr wrap="square" rtlCol="0">
            <a:spAutoFit/>
          </a:bodyPr>
          <a:lstStyle/>
          <a:p>
            <a:r>
              <a:rPr lang="en-IN" dirty="0">
                <a:latin typeface="Abadi" panose="020B0604020104020204" pitchFamily="34" charset="0"/>
              </a:rPr>
              <a:t>We can see success rate for low-weighted payloads is higher than the heavy-weighted payloads.</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11476" y="1523206"/>
            <a:ext cx="10032669" cy="3811588"/>
          </a:xfrm>
          <a:prstGeom prst="rect">
            <a:avLst/>
          </a:prstGeom>
        </p:spPr>
        <p:txBody>
          <a:bodyPr vert="horz" lIns="91440" tIns="45720" rIns="91440" bIns="45720" rtlCol="0" anchor="t">
            <a:normAutofit/>
          </a:bodyPr>
          <a:lstStyle/>
          <a:p>
            <a:pPr>
              <a:lnSpc>
                <a:spcPct val="100000"/>
              </a:lnSpc>
              <a:spcBef>
                <a:spcPts val="1400"/>
              </a:spcBef>
            </a:pPr>
            <a:r>
              <a:rPr lang="en-GB" sz="2200" dirty="0">
                <a:latin typeface="Abadi" panose="020B0604020104020204" pitchFamily="34" charset="0"/>
              </a:rPr>
              <a:t>The decision tree classifier is the model with the highest classification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B4E62F0-F0F5-EE9D-17AE-B7D1C65C621C}"/>
              </a:ext>
            </a:extLst>
          </p:cNvPr>
          <p:cNvPicPr>
            <a:picLocks noChangeAspect="1"/>
          </p:cNvPicPr>
          <p:nvPr/>
        </p:nvPicPr>
        <p:blipFill>
          <a:blip r:embed="rId3"/>
          <a:stretch>
            <a:fillRect/>
          </a:stretch>
        </p:blipFill>
        <p:spPr>
          <a:xfrm>
            <a:off x="770011" y="2203074"/>
            <a:ext cx="10515600" cy="370862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982203" cy="3811588"/>
          </a:xfrm>
          <a:prstGeom prst="rect">
            <a:avLst/>
          </a:prstGeom>
        </p:spPr>
        <p:txBody>
          <a:bodyPr>
            <a:normAutofit/>
          </a:bodyPr>
          <a:lstStyle/>
          <a:p>
            <a:pPr>
              <a:lnSpc>
                <a:spcPct val="100000"/>
              </a:lnSpc>
              <a:spcBef>
                <a:spcPts val="1400"/>
              </a:spcBef>
            </a:pPr>
            <a:r>
              <a:rPr lang="en-GB" sz="2200" dirty="0">
                <a:latin typeface="Abadi" panose="020B0604020104020204" pitchFamily="34" charset="0"/>
              </a:rPr>
              <a:t>The confusion matrix for the decision tree classifier shows that the classifier can distinguish between the different classes. The major problem is the false positives . i.e., unsuccessful landing marked as successful landing by the classifier.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22338EA-69CD-00D9-47D5-70071E59F187}"/>
              </a:ext>
            </a:extLst>
          </p:cNvPr>
          <p:cNvPicPr>
            <a:picLocks noChangeAspect="1"/>
          </p:cNvPicPr>
          <p:nvPr/>
        </p:nvPicPr>
        <p:blipFill>
          <a:blip r:embed="rId3"/>
          <a:stretch>
            <a:fillRect/>
          </a:stretch>
        </p:blipFill>
        <p:spPr>
          <a:xfrm>
            <a:off x="6092458" y="1856186"/>
            <a:ext cx="4686954" cy="34009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55952" cy="4351338"/>
          </a:xfrm>
          <a:prstGeom prst="rect">
            <a:avLst/>
          </a:prstGeom>
        </p:spPr>
        <p:txBody>
          <a:bodyPr>
            <a:noAutofit/>
          </a:bodyPr>
          <a:lstStyle/>
          <a:p>
            <a:pPr marL="0" indent="0">
              <a:lnSpc>
                <a:spcPct val="100000"/>
              </a:lnSpc>
              <a:spcBef>
                <a:spcPts val="1400"/>
              </a:spcBef>
              <a:buNone/>
            </a:pPr>
            <a:r>
              <a:rPr lang="en-GB" sz="2200" dirty="0">
                <a:latin typeface="Abadi" panose="020B0604020104020204" pitchFamily="34" charset="0"/>
              </a:rPr>
              <a:t>We can conclude that:</a:t>
            </a:r>
          </a:p>
          <a:p>
            <a:pPr>
              <a:lnSpc>
                <a:spcPct val="100000"/>
              </a:lnSpc>
              <a:spcBef>
                <a:spcPts val="1400"/>
              </a:spcBef>
            </a:pPr>
            <a:r>
              <a:rPr lang="en-GB" sz="2200" dirty="0">
                <a:latin typeface="Abadi" panose="020B0604020104020204" pitchFamily="34" charset="0"/>
              </a:rPr>
              <a:t>The larger the flight amount at a launch site, the greater the success rate at a launch site. </a:t>
            </a:r>
          </a:p>
          <a:p>
            <a:pPr>
              <a:lnSpc>
                <a:spcPct val="100000"/>
              </a:lnSpc>
              <a:spcBef>
                <a:spcPts val="1400"/>
              </a:spcBef>
            </a:pPr>
            <a:r>
              <a:rPr lang="en-GB" sz="2200" dirty="0">
                <a:latin typeface="Abadi" panose="020B0604020104020204" pitchFamily="34" charset="0"/>
              </a:rPr>
              <a:t>Launch success rate started to increase in 2013 till 2020. </a:t>
            </a:r>
          </a:p>
          <a:p>
            <a:pPr>
              <a:lnSpc>
                <a:spcPct val="100000"/>
              </a:lnSpc>
              <a:spcBef>
                <a:spcPts val="1400"/>
              </a:spcBef>
            </a:pPr>
            <a:r>
              <a:rPr lang="en-GB" sz="2200" dirty="0">
                <a:latin typeface="Abadi" panose="020B0604020104020204" pitchFamily="34" charset="0"/>
              </a:rPr>
              <a:t>Orbits ES-L1, GEO, HEO, SSO, and VLEO had the most success rate. </a:t>
            </a:r>
          </a:p>
          <a:p>
            <a:pPr>
              <a:lnSpc>
                <a:spcPct val="100000"/>
              </a:lnSpc>
              <a:spcBef>
                <a:spcPts val="1400"/>
              </a:spcBef>
            </a:pPr>
            <a:r>
              <a:rPr lang="en-GB" sz="2200" dirty="0">
                <a:latin typeface="Abadi" panose="020B0604020104020204" pitchFamily="34" charset="0"/>
              </a:rPr>
              <a:t>KSC LC-39A had the most successful launches of any site.</a:t>
            </a:r>
          </a:p>
          <a:p>
            <a:pPr>
              <a:lnSpc>
                <a:spcPct val="100000"/>
              </a:lnSpc>
              <a:spcBef>
                <a:spcPts val="1400"/>
              </a:spcBef>
            </a:pPr>
            <a:r>
              <a:rPr lang="en-GB" sz="2200" dirty="0">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674235"/>
            <a:ext cx="11344558" cy="4351338"/>
          </a:xfrm>
          <a:prstGeom prst="rect">
            <a:avLst/>
          </a:prstGeom>
        </p:spPr>
        <p:txBody>
          <a:bodyPr/>
          <a:lstStyle/>
          <a:p>
            <a:r>
              <a:rPr lang="en-GB" sz="2000" dirty="0"/>
              <a:t>The data was collected using various methods</a:t>
            </a:r>
          </a:p>
          <a:p>
            <a:pPr marL="0" indent="0">
              <a:buNone/>
            </a:pPr>
            <a:r>
              <a:rPr lang="en-GB" sz="2000" dirty="0"/>
              <a:t>-   Data collection was done using get request to the SpaceX API.</a:t>
            </a:r>
          </a:p>
          <a:p>
            <a:pPr>
              <a:buFontTx/>
              <a:buChar char="-"/>
            </a:pPr>
            <a:r>
              <a:rPr lang="en-GB" sz="2000" dirty="0"/>
              <a:t>Next, we decoded the response content as a JSON using a .</a:t>
            </a:r>
            <a:r>
              <a:rPr lang="en-GB" sz="2000" dirty="0" err="1"/>
              <a:t>json</a:t>
            </a:r>
            <a:r>
              <a:rPr lang="en-GB" sz="2000" dirty="0"/>
              <a:t>() function call.</a:t>
            </a:r>
          </a:p>
          <a:p>
            <a:pPr>
              <a:buFontTx/>
              <a:buChar char="-"/>
            </a:pPr>
            <a:r>
              <a:rPr lang="en-GB" sz="2000" dirty="0"/>
              <a:t>The content is turned it into a panda's data frame using .json_normalize().</a:t>
            </a:r>
          </a:p>
          <a:p>
            <a:pPr marL="0" indent="0">
              <a:buNone/>
            </a:pPr>
            <a:r>
              <a:rPr lang="en-GB" sz="2000" dirty="0"/>
              <a:t>-   We then cleaned the data, checked for missing values, and filled in missing values where necessary.</a:t>
            </a:r>
          </a:p>
          <a:p>
            <a:pPr marL="0" indent="0">
              <a:buNone/>
            </a:pPr>
            <a:r>
              <a:rPr lang="en-GB" sz="2000" dirty="0"/>
              <a:t>-   In addition, we performed web scraping from Wikipedia for Falcon 9 launch records with Beautiful Soup.</a:t>
            </a:r>
          </a:p>
          <a:p>
            <a:pPr marL="0" indent="0">
              <a:buNone/>
            </a:pPr>
            <a:r>
              <a:rPr lang="en-GB" sz="2000" dirty="0"/>
              <a:t>-   The objective was to extract the launch records as an HTML table, parse the table, and</a:t>
            </a:r>
          </a:p>
          <a:p>
            <a:pPr marL="0" indent="0">
              <a:buNone/>
            </a:pPr>
            <a:r>
              <a:rPr lang="en-GB" sz="2000" dirty="0"/>
              <a:t>     convert it to a panda's data frame for future analysis.</a:t>
            </a:r>
            <a:endParaRPr lang="en-US" sz="20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963374" cy="4225925"/>
          </a:xfrm>
          <a:prstGeom prst="rect">
            <a:avLst/>
          </a:prstGeom>
        </p:spPr>
        <p:txBody>
          <a:bodyPr vert="horz" lIns="91440" tIns="45720" rIns="91440" bIns="45720" rtlCol="0" anchor="t">
            <a:normAutofit/>
          </a:bodyPr>
          <a:lstStyle/>
          <a:p>
            <a:pPr>
              <a:lnSpc>
                <a:spcPct val="100000"/>
              </a:lnSpc>
              <a:spcBef>
                <a:spcPts val="1400"/>
              </a:spcBef>
            </a:pPr>
            <a:r>
              <a:rPr lang="en-GB" sz="2200" dirty="0">
                <a:solidFill>
                  <a:schemeClr val="accent3">
                    <a:lumMod val="25000"/>
                  </a:schemeClr>
                </a:solidFill>
                <a:latin typeface="Abadi"/>
              </a:rPr>
              <a:t>We used the get request to the SpaceX API to collect data, clean the requested data, and do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200" dirty="0">
                <a:latin typeface="Abadi" panose="020B0604020104020204" pitchFamily="34" charset="0"/>
                <a:hlinkClick r:id="rId3"/>
              </a:rPr>
              <a:t>https://github.com/snc4shiva/Data-</a:t>
            </a:r>
            <a:r>
              <a:rPr lang="en-US" sz="2200" dirty="0">
                <a:latin typeface="Abadi" panose="020B0604020104020204" pitchFamily="34" charset="0"/>
              </a:rPr>
              <a:t>     Science-Capstone-Project/blob/main/Lab%20-%20Data%20Collection%20API.ipynb</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A4BC656E-5D57-E177-5A8A-F70D4D68E008}"/>
              </a:ext>
            </a:extLst>
          </p:cNvPr>
          <p:cNvPicPr>
            <a:picLocks noChangeAspect="1"/>
          </p:cNvPicPr>
          <p:nvPr/>
        </p:nvPicPr>
        <p:blipFill>
          <a:blip r:embed="rId4"/>
          <a:stretch>
            <a:fillRect/>
          </a:stretch>
        </p:blipFill>
        <p:spPr>
          <a:xfrm>
            <a:off x="5910262" y="1800225"/>
            <a:ext cx="5461000" cy="429138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882966" cy="4374662"/>
          </a:xfrm>
          <a:prstGeom prst="rect">
            <a:avLst/>
          </a:prstGeom>
        </p:spPr>
        <p:txBody>
          <a:bodyPr lIns="91440" tIns="45720" rIns="91440" bIns="45720" anchor="t">
            <a:noAutofit/>
          </a:bodyPr>
          <a:lstStyle/>
          <a:p>
            <a:pPr>
              <a:lnSpc>
                <a:spcPct val="100000"/>
              </a:lnSpc>
              <a:spcBef>
                <a:spcPts val="1400"/>
              </a:spcBef>
            </a:pPr>
            <a:r>
              <a:rPr lang="en-GB" sz="2200" dirty="0">
                <a:latin typeface="Abadi" panose="020B0604020104020204" pitchFamily="34" charset="0"/>
              </a:rPr>
              <a:t>We applied web scrapping to web scrap Falcon 9 launch records with Beautiful Soup.</a:t>
            </a:r>
          </a:p>
          <a:p>
            <a:pPr>
              <a:lnSpc>
                <a:spcPct val="100000"/>
              </a:lnSpc>
              <a:spcBef>
                <a:spcPts val="1400"/>
              </a:spcBef>
            </a:pPr>
            <a:r>
              <a:rPr lang="en-GB" sz="2200" dirty="0">
                <a:latin typeface="Abadi" panose="020B0604020104020204" pitchFamily="34" charset="0"/>
              </a:rPr>
              <a:t>We parsed the table and converted it into a panda's data 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https://github.com/snc4shiva/Data-Science-Capstone-Project/blob/main/Lab%20-%20Data%20Collection%20with%20Web%20Scraping.ipynb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a:extLst>
              <a:ext uri="{FF2B5EF4-FFF2-40B4-BE49-F238E27FC236}">
                <a16:creationId xmlns:a16="http://schemas.microsoft.com/office/drawing/2014/main" id="{9DDC3CFF-65A9-BB4D-58D1-4DB50AF219EC}"/>
              </a:ext>
            </a:extLst>
          </p:cNvPr>
          <p:cNvPicPr>
            <a:picLocks noChangeAspect="1"/>
          </p:cNvPicPr>
          <p:nvPr/>
        </p:nvPicPr>
        <p:blipFill>
          <a:blip r:embed="rId4"/>
          <a:stretch>
            <a:fillRect/>
          </a:stretch>
        </p:blipFill>
        <p:spPr>
          <a:xfrm>
            <a:off x="5910263" y="1792288"/>
            <a:ext cx="5461000" cy="423328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185</TotalTime>
  <Words>1976</Words>
  <Application>Microsoft Office PowerPoint</Application>
  <PresentationFormat>Widescreen</PresentationFormat>
  <Paragraphs>224</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SHIVA SHANKAR.D.S</cp:lastModifiedBy>
  <cp:revision>243</cp:revision>
  <dcterms:created xsi:type="dcterms:W3CDTF">2021-04-29T18:58:34Z</dcterms:created>
  <dcterms:modified xsi:type="dcterms:W3CDTF">2025-02-24T08:15:02Z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